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54" r:id="rId2"/>
    <p:sldId id="382" r:id="rId3"/>
    <p:sldId id="383" r:id="rId4"/>
    <p:sldId id="384" r:id="rId5"/>
    <p:sldId id="385" r:id="rId6"/>
    <p:sldId id="387" r:id="rId7"/>
    <p:sldId id="388" r:id="rId8"/>
    <p:sldId id="304" r:id="rId9"/>
    <p:sldId id="299" r:id="rId10"/>
    <p:sldId id="300" r:id="rId11"/>
    <p:sldId id="302" r:id="rId12"/>
    <p:sldId id="307" r:id="rId13"/>
    <p:sldId id="261" r:id="rId14"/>
    <p:sldId id="263" r:id="rId15"/>
    <p:sldId id="264" r:id="rId16"/>
    <p:sldId id="257" r:id="rId17"/>
    <p:sldId id="262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E41CF-5FC0-43A2-B66B-CE2D70F0F6C2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16CBC-CBF0-469B-B72A-4DEE03E01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98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63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2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4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7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7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2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3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7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0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01442-4948-44DA-97AA-B44E9EBEEB4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3AF7B-9340-41CE-8F12-FB1FBDE56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8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mp3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5.png"/><Relationship Id="rId3" Type="http://schemas.microsoft.com/office/2007/relationships/media" Target="../media/media13.mp3"/><Relationship Id="rId7" Type="http://schemas.microsoft.com/office/2007/relationships/media" Target="../media/media15.mp3"/><Relationship Id="rId12" Type="http://schemas.openxmlformats.org/officeDocument/2006/relationships/audio" Target="../media/media17.mp3"/><Relationship Id="rId17" Type="http://schemas.openxmlformats.org/officeDocument/2006/relationships/image" Target="../media/image14.png"/><Relationship Id="rId2" Type="http://schemas.openxmlformats.org/officeDocument/2006/relationships/audio" Target="../media/media12.mp3"/><Relationship Id="rId16" Type="http://schemas.openxmlformats.org/officeDocument/2006/relationships/image" Target="../media/image13.jpeg"/><Relationship Id="rId20" Type="http://schemas.openxmlformats.org/officeDocument/2006/relationships/image" Target="../media/image5.png"/><Relationship Id="rId1" Type="http://schemas.microsoft.com/office/2007/relationships/media" Target="../media/media12.mp3"/><Relationship Id="rId6" Type="http://schemas.openxmlformats.org/officeDocument/2006/relationships/audio" Target="../media/media14.mp3"/><Relationship Id="rId11" Type="http://schemas.microsoft.com/office/2007/relationships/media" Target="../media/media17.mp3"/><Relationship Id="rId5" Type="http://schemas.microsoft.com/office/2007/relationships/media" Target="../media/media14.mp3"/><Relationship Id="rId15" Type="http://schemas.openxmlformats.org/officeDocument/2006/relationships/image" Target="../media/image12.png"/><Relationship Id="rId10" Type="http://schemas.openxmlformats.org/officeDocument/2006/relationships/audio" Target="../media/media16.mp3"/><Relationship Id="rId19" Type="http://schemas.openxmlformats.org/officeDocument/2006/relationships/image" Target="../media/image16.jpeg"/><Relationship Id="rId4" Type="http://schemas.openxmlformats.org/officeDocument/2006/relationships/audio" Target="../media/media13.mp3"/><Relationship Id="rId9" Type="http://schemas.microsoft.com/office/2007/relationships/media" Target="../media/media16.mp3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mp3"/><Relationship Id="rId13" Type="http://schemas.openxmlformats.org/officeDocument/2006/relationships/image" Target="../media/image14.png"/><Relationship Id="rId3" Type="http://schemas.microsoft.com/office/2007/relationships/media" Target="../media/media13.mp3"/><Relationship Id="rId7" Type="http://schemas.microsoft.com/office/2007/relationships/media" Target="../media/media15.mp3"/><Relationship Id="rId12" Type="http://schemas.openxmlformats.org/officeDocument/2006/relationships/image" Target="../media/image12.png"/><Relationship Id="rId17" Type="http://schemas.openxmlformats.org/officeDocument/2006/relationships/image" Target="../media/image11.png"/><Relationship Id="rId2" Type="http://schemas.openxmlformats.org/officeDocument/2006/relationships/audio" Target="../media/media12.mp3"/><Relationship Id="rId16" Type="http://schemas.openxmlformats.org/officeDocument/2006/relationships/image" Target="../media/image5.png"/><Relationship Id="rId1" Type="http://schemas.microsoft.com/office/2007/relationships/media" Target="../media/media12.mp3"/><Relationship Id="rId6" Type="http://schemas.openxmlformats.org/officeDocument/2006/relationships/audio" Target="../media/media14.mp3"/><Relationship Id="rId11" Type="http://schemas.openxmlformats.org/officeDocument/2006/relationships/slideLayout" Target="../slideLayouts/slideLayout2.xml"/><Relationship Id="rId5" Type="http://schemas.microsoft.com/office/2007/relationships/media" Target="../media/media14.mp3"/><Relationship Id="rId15" Type="http://schemas.openxmlformats.org/officeDocument/2006/relationships/image" Target="../media/image16.jpeg"/><Relationship Id="rId10" Type="http://schemas.openxmlformats.org/officeDocument/2006/relationships/audio" Target="../media/media16.mp3"/><Relationship Id="rId4" Type="http://schemas.openxmlformats.org/officeDocument/2006/relationships/audio" Target="../media/media13.mp3"/><Relationship Id="rId9" Type="http://schemas.microsoft.com/office/2007/relationships/media" Target="../media/media16.mp3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mp3"/><Relationship Id="rId13" Type="http://schemas.openxmlformats.org/officeDocument/2006/relationships/image" Target="../media/image36.png"/><Relationship Id="rId3" Type="http://schemas.microsoft.com/office/2007/relationships/media" Target="../media/media19.mp3"/><Relationship Id="rId7" Type="http://schemas.microsoft.com/office/2007/relationships/media" Target="../media/media21.mp3"/><Relationship Id="rId12" Type="http://schemas.openxmlformats.org/officeDocument/2006/relationships/image" Target="../media/image5.png"/><Relationship Id="rId17" Type="http://schemas.openxmlformats.org/officeDocument/2006/relationships/image" Target="../media/image13.jpeg"/><Relationship Id="rId2" Type="http://schemas.openxmlformats.org/officeDocument/2006/relationships/audio" Target="../media/media17.mp3"/><Relationship Id="rId16" Type="http://schemas.openxmlformats.org/officeDocument/2006/relationships/image" Target="../media/image40.png"/><Relationship Id="rId1" Type="http://schemas.microsoft.com/office/2007/relationships/media" Target="../media/media17.mp3"/><Relationship Id="rId6" Type="http://schemas.openxmlformats.org/officeDocument/2006/relationships/audio" Target="../media/media20.mp3"/><Relationship Id="rId11" Type="http://schemas.openxmlformats.org/officeDocument/2006/relationships/slideLayout" Target="../slideLayouts/slideLayout2.xml"/><Relationship Id="rId5" Type="http://schemas.microsoft.com/office/2007/relationships/media" Target="../media/media20.mp3"/><Relationship Id="rId15" Type="http://schemas.openxmlformats.org/officeDocument/2006/relationships/image" Target="../media/image38.png"/><Relationship Id="rId10" Type="http://schemas.openxmlformats.org/officeDocument/2006/relationships/audio" Target="../media/media22.mp3"/><Relationship Id="rId4" Type="http://schemas.openxmlformats.org/officeDocument/2006/relationships/audio" Target="../media/media19.mp3"/><Relationship Id="rId9" Type="http://schemas.microsoft.com/office/2007/relationships/media" Target="../media/media22.mp3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6.mp3"/><Relationship Id="rId3" Type="http://schemas.microsoft.com/office/2007/relationships/media" Target="../media/media24.mp3"/><Relationship Id="rId7" Type="http://schemas.microsoft.com/office/2007/relationships/media" Target="../media/media26.mp3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audio" Target="../media/media25.mp3"/><Relationship Id="rId11" Type="http://schemas.openxmlformats.org/officeDocument/2006/relationships/image" Target="../media/image5.png"/><Relationship Id="rId5" Type="http://schemas.microsoft.com/office/2007/relationships/media" Target="../media/media25.mp3"/><Relationship Id="rId10" Type="http://schemas.openxmlformats.org/officeDocument/2006/relationships/image" Target="../media/image43.png"/><Relationship Id="rId4" Type="http://schemas.openxmlformats.org/officeDocument/2006/relationships/audio" Target="../media/media24.mp3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image" Target="../media/image5.png"/><Relationship Id="rId3" Type="http://schemas.microsoft.com/office/2007/relationships/media" Target="../media/media3.mp3"/><Relationship Id="rId7" Type="http://schemas.microsoft.com/office/2007/relationships/media" Target="../media/media5.mp3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audio" Target="../media/media2.mp3"/><Relationship Id="rId16" Type="http://schemas.openxmlformats.org/officeDocument/2006/relationships/image" Target="../media/image8.png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slideLayout" Target="../slideLayouts/slideLayout2.xml"/><Relationship Id="rId5" Type="http://schemas.microsoft.com/office/2007/relationships/media" Target="../media/media4.mp3"/><Relationship Id="rId15" Type="http://schemas.openxmlformats.org/officeDocument/2006/relationships/image" Target="../media/image7.png"/><Relationship Id="rId10" Type="http://schemas.openxmlformats.org/officeDocument/2006/relationships/audio" Target="../media/media6.mp3"/><Relationship Id="rId4" Type="http://schemas.openxmlformats.org/officeDocument/2006/relationships/audio" Target="../media/media3.mp3"/><Relationship Id="rId9" Type="http://schemas.microsoft.com/office/2007/relationships/media" Target="../media/media6.mp3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mp3"/><Relationship Id="rId3" Type="http://schemas.microsoft.com/office/2007/relationships/media" Target="../media/media8.mp3"/><Relationship Id="rId7" Type="http://schemas.microsoft.com/office/2007/relationships/media" Target="../media/media10.mp3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9.mp3"/><Relationship Id="rId5" Type="http://schemas.microsoft.com/office/2007/relationships/media" Target="../media/media9.mp3"/><Relationship Id="rId10" Type="http://schemas.openxmlformats.org/officeDocument/2006/relationships/image" Target="../media/image5.png"/><Relationship Id="rId4" Type="http://schemas.openxmlformats.org/officeDocument/2006/relationships/audio" Target="../media/media8.mp3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40" y="938421"/>
            <a:ext cx="6339254" cy="633925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4" y="2203875"/>
            <a:ext cx="4466560" cy="43513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58381" y="3055933"/>
            <a:ext cx="3627189" cy="1583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あいさつ</a:t>
            </a:r>
            <a:endParaRPr lang="en-US" altLang="ja-JP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ja-JP" sz="4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Aisatsu</a:t>
            </a:r>
            <a:endParaRPr lang="en-US" altLang="ja-JP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8952" y="498788"/>
            <a:ext cx="1038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CHÀO HỎI CƠ BẢN – PHẦN 2</a:t>
            </a:r>
          </a:p>
        </p:txBody>
      </p:sp>
    </p:spTree>
    <p:extLst>
      <p:ext uri="{BB962C8B-B14F-4D97-AF65-F5344CB8AC3E}">
        <p14:creationId xmlns:p14="http://schemas.microsoft.com/office/powerpoint/2010/main" val="1898513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ập tin:Flag of the People&amp;#39;s Republic of China.svg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188" y="146573"/>
            <a:ext cx="1523320" cy="94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u học Nhật Bản - Tìm kiếm chương trình, học bổng và nộp đơn ngay trên  ApplyZone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188" y="3713840"/>
            <a:ext cx="1567294" cy="966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ờ Tổ quốc Việt Nam 70 cm x 100 cm | Shopee Việt Nam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6" b="16812"/>
          <a:stretch/>
        </p:blipFill>
        <p:spPr bwMode="auto">
          <a:xfrm>
            <a:off x="8976856" y="2663775"/>
            <a:ext cx="1551876" cy="950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àn Quốc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162" y="5799716"/>
            <a:ext cx="1523320" cy="949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Thailand flag - Harrison Flagpoles Quality Digital Print Handsewn Eco-flags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897" y="1453127"/>
            <a:ext cx="1551877" cy="92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33 Stars American Fla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19794"/>
          <a:stretch/>
        </p:blipFill>
        <p:spPr bwMode="auto">
          <a:xfrm>
            <a:off x="8976856" y="4764954"/>
            <a:ext cx="1567294" cy="94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0"/>
          <p:cNvSpPr/>
          <p:nvPr/>
        </p:nvSpPr>
        <p:spPr>
          <a:xfrm>
            <a:off x="8182983" y="1616336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あ</a:t>
            </a:r>
            <a:endParaRPr lang="en-US" sz="2800" b="1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8139434" y="3894077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い</a:t>
            </a:r>
            <a:endParaRPr lang="en-US" sz="2800" b="1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8156581" y="4969480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う</a:t>
            </a:r>
            <a:endParaRPr lang="en-US" sz="2800" b="1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8204791" y="2863715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え</a:t>
            </a:r>
            <a:endParaRPr lang="en-US" sz="2800" b="1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8139434" y="391662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お</a:t>
            </a:r>
            <a:endParaRPr lang="en-US" sz="2800" b="1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8176725" y="6068955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き</a:t>
            </a:r>
            <a:endParaRPr lang="en-US" sz="2800" b="1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761375" y="316184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1</a:t>
            </a:r>
            <a:endParaRPr lang="en-US" sz="2800" b="1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2811710" y="1511215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2</a:t>
            </a:r>
            <a:endParaRPr lang="en-US" sz="2800" b="1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803320" y="2706246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3</a:t>
            </a:r>
            <a:endParaRPr lang="en-US" sz="2800" b="1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811710" y="3799084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4</a:t>
            </a:r>
            <a:endParaRPr lang="en-US" sz="2800" b="1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2845267" y="4891923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5</a:t>
            </a:r>
            <a:endParaRPr lang="en-US" sz="2800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2836876" y="5984762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6</a:t>
            </a:r>
            <a:endParaRPr lang="en-US" sz="2800" b="1" dirty="0"/>
          </a:p>
        </p:txBody>
      </p:sp>
      <p:pic>
        <p:nvPicPr>
          <p:cNvPr id="23" name="アメリカ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080727" y="316184"/>
            <a:ext cx="609600" cy="609600"/>
          </a:xfrm>
          <a:prstGeom prst="rect">
            <a:avLst/>
          </a:prstGeom>
        </p:spPr>
      </p:pic>
      <p:pic>
        <p:nvPicPr>
          <p:cNvPr id="24" name="中国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104759" y="2690996"/>
            <a:ext cx="609600" cy="609600"/>
          </a:xfrm>
          <a:prstGeom prst="rect">
            <a:avLst/>
          </a:prstGeom>
        </p:spPr>
      </p:pic>
      <p:pic>
        <p:nvPicPr>
          <p:cNvPr id="25" name="日本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235667" y="4901939"/>
            <a:ext cx="609600" cy="609600"/>
          </a:xfrm>
          <a:prstGeom prst="rect">
            <a:avLst/>
          </a:prstGeom>
        </p:spPr>
      </p:pic>
      <p:pic>
        <p:nvPicPr>
          <p:cNvPr id="26" name="韓国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085612" y="1544376"/>
            <a:ext cx="609600" cy="609600"/>
          </a:xfrm>
          <a:prstGeom prst="rect">
            <a:avLst/>
          </a:prstGeom>
        </p:spPr>
      </p:pic>
      <p:pic>
        <p:nvPicPr>
          <p:cNvPr id="27" name="タイ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160256" y="3783834"/>
            <a:ext cx="609600" cy="609600"/>
          </a:xfrm>
          <a:prstGeom prst="rect">
            <a:avLst/>
          </a:prstGeom>
        </p:spPr>
      </p:pic>
      <p:pic>
        <p:nvPicPr>
          <p:cNvPr id="28" name="17726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236094" y="5969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091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94239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MÌNH ĐẾN TỪ QUỐC GIA NÀO.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36630" y="2467983"/>
            <a:ext cx="5544876" cy="629174"/>
          </a:xfrm>
          <a:prstGeom prst="wedgeRoundRectCallout">
            <a:avLst>
              <a:gd name="adj1" fmla="val -48715"/>
              <a:gd name="adj2" fmla="val 159155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　</a:t>
            </a:r>
            <a:r>
              <a:rPr lang="en-US" altLang="ja-JP" sz="2400" b="1" dirty="0"/>
              <a:t>[TÊN QUỐC GIA] </a:t>
            </a:r>
            <a:r>
              <a:rPr lang="ja-JP" altLang="en-US" sz="2400" b="1" dirty="0"/>
              <a:t>　から　きました</a:t>
            </a:r>
            <a:r>
              <a:rPr lang="en-US" altLang="ja-JP" sz="2400" b="1" dirty="0"/>
              <a:t> </a:t>
            </a:r>
            <a:r>
              <a:rPr lang="ja-JP" altLang="en-US" sz="2400" b="1" dirty="0"/>
              <a:t>。　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0519" y="2129429"/>
            <a:ext cx="3225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TÔI ĐẾN TỪ [ QUỐC GIA].  </a:t>
            </a:r>
          </a:p>
        </p:txBody>
      </p:sp>
      <p:pic>
        <p:nvPicPr>
          <p:cNvPr id="8" name="つながるひろがる　にほんごでのくらし（つなひろ）｜日本語学習｜文化庁 - Jo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09" y="3897806"/>
            <a:ext cx="5196715" cy="29231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F7BE2E-6947-4A81-BAF4-34E561D50939}"/>
              </a:ext>
            </a:extLst>
          </p:cNvPr>
          <p:cNvSpPr/>
          <p:nvPr/>
        </p:nvSpPr>
        <p:spPr>
          <a:xfrm>
            <a:off x="7574973" y="1143000"/>
            <a:ext cx="45719" cy="539288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4DC1E-7942-4FCA-8200-FF9D80444444}"/>
              </a:ext>
            </a:extLst>
          </p:cNvPr>
          <p:cNvSpPr txBox="1"/>
          <p:nvPr/>
        </p:nvSpPr>
        <p:spPr>
          <a:xfrm>
            <a:off x="2939144" y="868065"/>
            <a:ext cx="322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8C9A4-551D-490B-8A98-2578EB2C7400}"/>
              </a:ext>
            </a:extLst>
          </p:cNvPr>
          <p:cNvSpPr txBox="1"/>
          <p:nvPr/>
        </p:nvSpPr>
        <p:spPr>
          <a:xfrm>
            <a:off x="8774875" y="905229"/>
            <a:ext cx="322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2</a:t>
            </a:r>
          </a:p>
        </p:txBody>
      </p:sp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433491B2-8F7B-47DC-8092-8D2C9AC9BD27}"/>
              </a:ext>
            </a:extLst>
          </p:cNvPr>
          <p:cNvSpPr/>
          <p:nvPr/>
        </p:nvSpPr>
        <p:spPr>
          <a:xfrm>
            <a:off x="7620692" y="2473321"/>
            <a:ext cx="4334679" cy="629174"/>
          </a:xfrm>
          <a:prstGeom prst="wedgeRoundRectCallout">
            <a:avLst>
              <a:gd name="adj1" fmla="val -12758"/>
              <a:gd name="adj2" fmla="val 14098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　</a:t>
            </a:r>
            <a:r>
              <a:rPr lang="en-US" altLang="ja-JP" sz="2400" b="1" dirty="0"/>
              <a:t>[</a:t>
            </a:r>
            <a:r>
              <a:rPr lang="ja-JP" altLang="en-US" sz="2400" b="1" dirty="0"/>
              <a:t>ちゅうごく</a:t>
            </a:r>
            <a:r>
              <a:rPr lang="en-US" altLang="ja-JP" sz="2400" b="1" dirty="0"/>
              <a:t>] </a:t>
            </a:r>
            <a:r>
              <a:rPr lang="ja-JP" altLang="en-US" sz="2400" b="1" dirty="0"/>
              <a:t>じん　です。　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520BC-4027-414E-BDF9-876D17968C41}"/>
              </a:ext>
            </a:extLst>
          </p:cNvPr>
          <p:cNvSpPr txBox="1"/>
          <p:nvPr/>
        </p:nvSpPr>
        <p:spPr>
          <a:xfrm>
            <a:off x="7801518" y="2103437"/>
            <a:ext cx="3225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TÔI LÀ NGƯỜI [ QUỐC GIA] 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195078-134E-49BF-BF03-AA814D9D00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71" y="3067367"/>
            <a:ext cx="2733183" cy="2733183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B366FC83-C084-46B9-81F0-A201E39F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18"/>
          <a:stretch/>
        </p:blipFill>
        <p:spPr>
          <a:xfrm>
            <a:off x="9414159" y="4215955"/>
            <a:ext cx="1562692" cy="2605003"/>
          </a:xfrm>
        </p:spPr>
      </p:pic>
    </p:spTree>
    <p:extLst>
      <p:ext uri="{BB962C8B-B14F-4D97-AF65-F5344CB8AC3E}">
        <p14:creationId xmlns:p14="http://schemas.microsoft.com/office/powerpoint/2010/main" val="231609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70732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44843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TIẾP : KHI GẶP NHAU LẦN ĐẦU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946" y="1979925"/>
            <a:ext cx="360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 GIỚI THIỆU TÊN: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945" y="589070"/>
            <a:ext cx="608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 CHÀO KHI LẦN ĐẦU GẶP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625891" y="589279"/>
            <a:ext cx="3758267" cy="629174"/>
          </a:xfrm>
          <a:prstGeom prst="wedgeRoundRectCallout">
            <a:avLst>
              <a:gd name="adj1" fmla="val -64216"/>
              <a:gd name="adj2" fmla="val 1547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はじめまして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7384157" y="612651"/>
            <a:ext cx="3403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RẤT VUI ĐƯỢC BIẾT BẠN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3625892" y="1979925"/>
            <a:ext cx="5386304" cy="629174"/>
          </a:xfrm>
          <a:prstGeom prst="wedgeRoundRectCallout">
            <a:avLst>
              <a:gd name="adj1" fmla="val -64216"/>
              <a:gd name="adj2" fmla="val 1547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わたし　は　</a:t>
            </a:r>
            <a:r>
              <a:rPr lang="en-US" altLang="ja-JP" sz="3200" b="1" dirty="0"/>
              <a:t>[TÊN]   </a:t>
            </a:r>
            <a:r>
              <a:rPr lang="ja-JP" altLang="en-US" sz="3200" b="1" dirty="0"/>
              <a:t>です。　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3945" y="3309837"/>
            <a:ext cx="360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3/TÔI ĐẾN TỪ….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839372" y="4809973"/>
            <a:ext cx="7124488" cy="629174"/>
          </a:xfrm>
          <a:prstGeom prst="wedgeRoundRectCallout">
            <a:avLst>
              <a:gd name="adj1" fmla="val -59013"/>
              <a:gd name="adj2" fmla="val 37731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よろしく  おねがいします</a:t>
            </a:r>
            <a:endParaRPr lang="en-US" sz="3200" b="1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402848" y="5875434"/>
            <a:ext cx="2483708" cy="629174"/>
          </a:xfrm>
          <a:prstGeom prst="wedgeRoundRectCallout">
            <a:avLst>
              <a:gd name="adj1" fmla="val 40961"/>
              <a:gd name="adj2" fmla="val 1678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どうぞ　</a:t>
            </a:r>
            <a:endParaRPr lang="en-US" sz="3200" b="1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5986031" y="5875434"/>
            <a:ext cx="5386304" cy="629174"/>
          </a:xfrm>
          <a:prstGeom prst="wedgeRoundRectCallout">
            <a:avLst>
              <a:gd name="adj1" fmla="val 59360"/>
              <a:gd name="adj2" fmla="val 2856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よろしくおねがいします</a:t>
            </a:r>
            <a:endParaRPr lang="en-US" sz="3200" b="1" dirty="0"/>
          </a:p>
        </p:txBody>
      </p:sp>
      <p:sp>
        <p:nvSpPr>
          <p:cNvPr id="19" name="Rectangle 18"/>
          <p:cNvSpPr/>
          <p:nvPr/>
        </p:nvSpPr>
        <p:spPr>
          <a:xfrm>
            <a:off x="9012196" y="2079901"/>
            <a:ext cx="1186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(CÁCH 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74166" y="5556790"/>
            <a:ext cx="7298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douzo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yoroshiku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onegaishimasu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07151" y="4479480"/>
            <a:ext cx="7298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yoroshiku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onegaishimasu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78369" y="1673619"/>
            <a:ext cx="7298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Watashi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desu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47974" y="366516"/>
            <a:ext cx="219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hajimemashite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3402848" y="3256042"/>
            <a:ext cx="8312121" cy="629174"/>
          </a:xfrm>
          <a:prstGeom prst="wedgeRoundRectCallout">
            <a:avLst>
              <a:gd name="adj1" fmla="val -64216"/>
              <a:gd name="adj2" fmla="val 1547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　</a:t>
            </a:r>
            <a:r>
              <a:rPr lang="en-US" altLang="ja-JP" sz="3200" b="1" dirty="0"/>
              <a:t>[TÊN QUỐC GIA] </a:t>
            </a:r>
            <a:r>
              <a:rPr lang="ja-JP" altLang="en-US" sz="3200" b="1" dirty="0"/>
              <a:t>　から　きました</a:t>
            </a:r>
            <a:r>
              <a:rPr lang="en-US" altLang="ja-JP" sz="3200" b="1" dirty="0"/>
              <a:t> </a:t>
            </a:r>
            <a:r>
              <a:rPr lang="ja-JP" altLang="en-US" sz="3200" b="1" dirty="0"/>
              <a:t>。　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8455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673" y="2298419"/>
            <a:ext cx="3765176" cy="364765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061"/>
            <a:ext cx="1829208" cy="13004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" y="1845925"/>
            <a:ext cx="1676484" cy="11522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03" y="1647602"/>
            <a:ext cx="1992338" cy="1230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12" y="-390322"/>
            <a:ext cx="2064125" cy="219467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829208" y="1711787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にほん</a:t>
            </a:r>
            <a:endParaRPr lang="en-US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8754237" y="1580178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タイ</a:t>
            </a:r>
            <a:endParaRPr lang="en-US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8653750" y="59270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アメリカ</a:t>
            </a:r>
            <a:endParaRPr lang="en-US" sz="3200" dirty="0"/>
          </a:p>
        </p:txBody>
      </p:sp>
      <p:sp>
        <p:nvSpPr>
          <p:cNvPr id="11" name="Rounded Rectangle 10"/>
          <p:cNvSpPr/>
          <p:nvPr/>
        </p:nvSpPr>
        <p:spPr>
          <a:xfrm>
            <a:off x="1769638" y="82946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ベトナム</a:t>
            </a:r>
            <a:endParaRPr lang="en-US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1786612" y="911928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VIỆT NAM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70724" y="920614"/>
            <a:ext cx="2502834" cy="396982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USA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752556" y="2398231"/>
            <a:ext cx="2502834" cy="396982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THÁI LAN</a:t>
            </a:r>
          </a:p>
        </p:txBody>
      </p:sp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CCDBC2EE-6BEB-4C96-B028-FA4164496704}"/>
              </a:ext>
            </a:extLst>
          </p:cNvPr>
          <p:cNvSpPr/>
          <p:nvPr/>
        </p:nvSpPr>
        <p:spPr>
          <a:xfrm>
            <a:off x="1829208" y="2533910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NHẬT BẢN</a:t>
            </a:r>
          </a:p>
        </p:txBody>
      </p:sp>
      <p:sp>
        <p:nvSpPr>
          <p:cNvPr id="23" name="Rounded Rectangle 11">
            <a:extLst>
              <a:ext uri="{FF2B5EF4-FFF2-40B4-BE49-F238E27FC236}">
                <a16:creationId xmlns:a16="http://schemas.microsoft.com/office/drawing/2014/main" id="{FF16C69B-F9D5-453D-B7B4-CED1E521EC44}"/>
              </a:ext>
            </a:extLst>
          </p:cNvPr>
          <p:cNvSpPr/>
          <p:nvPr/>
        </p:nvSpPr>
        <p:spPr>
          <a:xfrm>
            <a:off x="1829208" y="3429000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ちゅうごく</a:t>
            </a:r>
            <a:endParaRPr lang="en-US" sz="3200" dirty="0"/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F2B5F062-3004-4DAD-B2D7-31AFF98446DB}"/>
              </a:ext>
            </a:extLst>
          </p:cNvPr>
          <p:cNvSpPr/>
          <p:nvPr/>
        </p:nvSpPr>
        <p:spPr>
          <a:xfrm>
            <a:off x="1829208" y="4251123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TRUNG QUỐC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ECF81AB2-6BE1-4CD0-939B-C0836F85DD8E}"/>
              </a:ext>
            </a:extLst>
          </p:cNvPr>
          <p:cNvSpPr/>
          <p:nvPr/>
        </p:nvSpPr>
        <p:spPr>
          <a:xfrm>
            <a:off x="1834059" y="5117699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ブラジル</a:t>
            </a:r>
            <a:endParaRPr lang="en-US" sz="3200" dirty="0"/>
          </a:p>
        </p:txBody>
      </p:sp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90C75B3F-DFE1-4A95-95A9-1C38B58EFB1A}"/>
              </a:ext>
            </a:extLst>
          </p:cNvPr>
          <p:cNvSpPr/>
          <p:nvPr/>
        </p:nvSpPr>
        <p:spPr>
          <a:xfrm>
            <a:off x="1834059" y="5939822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BRAZIL</a:t>
            </a:r>
          </a:p>
        </p:txBody>
      </p:sp>
      <p:sp>
        <p:nvSpPr>
          <p:cNvPr id="27" name="Rounded Rectangle 11">
            <a:extLst>
              <a:ext uri="{FF2B5EF4-FFF2-40B4-BE49-F238E27FC236}">
                <a16:creationId xmlns:a16="http://schemas.microsoft.com/office/drawing/2014/main" id="{4D8FF9F5-AFF9-48F9-81D6-B59F6C3D3D45}"/>
              </a:ext>
            </a:extLst>
          </p:cNvPr>
          <p:cNvSpPr/>
          <p:nvPr/>
        </p:nvSpPr>
        <p:spPr>
          <a:xfrm>
            <a:off x="8769141" y="3244735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イタリア</a:t>
            </a:r>
            <a:endParaRPr lang="en-US" sz="3200" dirty="0"/>
          </a:p>
        </p:txBody>
      </p:sp>
      <p:sp>
        <p:nvSpPr>
          <p:cNvPr id="28" name="Rounded Rectangle 16">
            <a:extLst>
              <a:ext uri="{FF2B5EF4-FFF2-40B4-BE49-F238E27FC236}">
                <a16:creationId xmlns:a16="http://schemas.microsoft.com/office/drawing/2014/main" id="{EC486DDC-D853-4CEB-949D-4EABDE285E49}"/>
              </a:ext>
            </a:extLst>
          </p:cNvPr>
          <p:cNvSpPr/>
          <p:nvPr/>
        </p:nvSpPr>
        <p:spPr>
          <a:xfrm>
            <a:off x="8769141" y="4066858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</a:p>
        </p:txBody>
      </p: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AAB3E3C7-A3C3-4245-9892-002636804F4A}"/>
              </a:ext>
            </a:extLst>
          </p:cNvPr>
          <p:cNvSpPr/>
          <p:nvPr/>
        </p:nvSpPr>
        <p:spPr>
          <a:xfrm>
            <a:off x="8767460" y="5036488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ドイツ</a:t>
            </a:r>
            <a:endParaRPr lang="en-US" sz="3200" dirty="0"/>
          </a:p>
        </p:txBody>
      </p: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43116157-85F4-4357-A816-34580F324B11}"/>
              </a:ext>
            </a:extLst>
          </p:cNvPr>
          <p:cNvSpPr/>
          <p:nvPr/>
        </p:nvSpPr>
        <p:spPr>
          <a:xfrm>
            <a:off x="8767460" y="5858611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</a:p>
        </p:txBody>
      </p:sp>
      <p:pic>
        <p:nvPicPr>
          <p:cNvPr id="1026" name="Picture 2" descr="Italy flag - National Navigation Flags - MTO Nautica Store">
            <a:extLst>
              <a:ext uri="{FF2B5EF4-FFF2-40B4-BE49-F238E27FC236}">
                <a16:creationId xmlns:a16="http://schemas.microsoft.com/office/drawing/2014/main" id="{124288F3-252C-4E5B-962B-F802BE6AC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03" y="3296889"/>
            <a:ext cx="1975753" cy="123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rmany - Wikipedia">
            <a:extLst>
              <a:ext uri="{FF2B5EF4-FFF2-40B4-BE49-F238E27FC236}">
                <a16:creationId xmlns:a16="http://schemas.microsoft.com/office/drawing/2014/main" id="{E3F9B676-58F5-463D-BAEA-F543D48E4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25" y="5103203"/>
            <a:ext cx="1975754" cy="123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ốc kỳ Brasil – Wikipedia tiếng Việt">
            <a:extLst>
              <a:ext uri="{FF2B5EF4-FFF2-40B4-BE49-F238E27FC236}">
                <a16:creationId xmlns:a16="http://schemas.microsoft.com/office/drawing/2014/main" id="{15BCD6FC-50EE-42B8-AD24-C70EBA8C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6213"/>
            <a:ext cx="1843575" cy="129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0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829208" y="1711787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ミャンマー</a:t>
            </a:r>
            <a:endParaRPr lang="en-US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8754237" y="1580178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マレーシア</a:t>
            </a:r>
            <a:endParaRPr lang="en-US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8653750" y="59270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ネパール</a:t>
            </a:r>
            <a:endParaRPr lang="en-US" sz="3200" dirty="0"/>
          </a:p>
        </p:txBody>
      </p:sp>
      <p:sp>
        <p:nvSpPr>
          <p:cNvPr id="11" name="Rounded Rectangle 10"/>
          <p:cNvSpPr/>
          <p:nvPr/>
        </p:nvSpPr>
        <p:spPr>
          <a:xfrm>
            <a:off x="1769638" y="82946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フランス</a:t>
            </a:r>
            <a:endParaRPr lang="en-US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1786612" y="911928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70724" y="920614"/>
            <a:ext cx="2502834" cy="396982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NEPAL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752556" y="2398231"/>
            <a:ext cx="2502834" cy="396982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MALAYSIA</a:t>
            </a:r>
          </a:p>
        </p:txBody>
      </p:sp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CCDBC2EE-6BEB-4C96-B028-FA4164496704}"/>
              </a:ext>
            </a:extLst>
          </p:cNvPr>
          <p:cNvSpPr/>
          <p:nvPr/>
        </p:nvSpPr>
        <p:spPr>
          <a:xfrm>
            <a:off x="1829208" y="2533910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MYANMAR</a:t>
            </a:r>
          </a:p>
        </p:txBody>
      </p:sp>
      <p:sp>
        <p:nvSpPr>
          <p:cNvPr id="27" name="Rounded Rectangle 11">
            <a:extLst>
              <a:ext uri="{FF2B5EF4-FFF2-40B4-BE49-F238E27FC236}">
                <a16:creationId xmlns:a16="http://schemas.microsoft.com/office/drawing/2014/main" id="{4D8FF9F5-AFF9-48F9-81D6-B59F6C3D3D45}"/>
              </a:ext>
            </a:extLst>
          </p:cNvPr>
          <p:cNvSpPr/>
          <p:nvPr/>
        </p:nvSpPr>
        <p:spPr>
          <a:xfrm>
            <a:off x="8752556" y="3264356"/>
            <a:ext cx="3141505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インドネシア</a:t>
            </a:r>
            <a:endParaRPr lang="en-US" sz="3200" dirty="0"/>
          </a:p>
        </p:txBody>
      </p:sp>
      <p:sp>
        <p:nvSpPr>
          <p:cNvPr id="28" name="Rounded Rectangle 16">
            <a:extLst>
              <a:ext uri="{FF2B5EF4-FFF2-40B4-BE49-F238E27FC236}">
                <a16:creationId xmlns:a16="http://schemas.microsoft.com/office/drawing/2014/main" id="{EC486DDC-D853-4CEB-949D-4EABDE285E49}"/>
              </a:ext>
            </a:extLst>
          </p:cNvPr>
          <p:cNvSpPr/>
          <p:nvPr/>
        </p:nvSpPr>
        <p:spPr>
          <a:xfrm>
            <a:off x="8769140" y="4066858"/>
            <a:ext cx="3141505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INDONESIA</a:t>
            </a:r>
          </a:p>
        </p:txBody>
      </p:sp>
      <p:pic>
        <p:nvPicPr>
          <p:cNvPr id="2050" name="Picture 2" descr="Pháp – Wikipedia tiếng Việt">
            <a:extLst>
              <a:ext uri="{FF2B5EF4-FFF2-40B4-BE49-F238E27FC236}">
                <a16:creationId xmlns:a16="http://schemas.microsoft.com/office/drawing/2014/main" id="{A7E6B4A2-5B5F-463A-900E-7E79B9B7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9053"/>
            <a:ext cx="1780767" cy="124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ag of Nepal | Flagpedia.net">
            <a:extLst>
              <a:ext uri="{FF2B5EF4-FFF2-40B4-BE49-F238E27FC236}">
                <a16:creationId xmlns:a16="http://schemas.microsoft.com/office/drawing/2014/main" id="{05FE08A1-1562-4A30-ADB0-7E8FA0BB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865" y="20801"/>
            <a:ext cx="1113204" cy="135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ốc kỳ Malaysia – Wikipedia tiếng Việt">
            <a:extLst>
              <a:ext uri="{FF2B5EF4-FFF2-40B4-BE49-F238E27FC236}">
                <a16:creationId xmlns:a16="http://schemas.microsoft.com/office/drawing/2014/main" id="{C843B65C-DF23-4F19-9218-A1A0BB822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814" y="1640340"/>
            <a:ext cx="2131646" cy="11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E0236AD-E324-467E-A528-43AC9C32F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814" y="3321538"/>
            <a:ext cx="2116742" cy="124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67105AA-A348-45E4-980D-2B90C02D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830" y="5109420"/>
            <a:ext cx="2215555" cy="11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11">
            <a:extLst>
              <a:ext uri="{FF2B5EF4-FFF2-40B4-BE49-F238E27FC236}">
                <a16:creationId xmlns:a16="http://schemas.microsoft.com/office/drawing/2014/main" id="{D9552B35-319F-4DC9-8FF0-75FD819A704B}"/>
              </a:ext>
            </a:extLst>
          </p:cNvPr>
          <p:cNvSpPr/>
          <p:nvPr/>
        </p:nvSpPr>
        <p:spPr>
          <a:xfrm>
            <a:off x="8767460" y="5036488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イギリス</a:t>
            </a:r>
            <a:endParaRPr lang="en-US" sz="3200" dirty="0"/>
          </a:p>
        </p:txBody>
      </p:sp>
      <p:sp>
        <p:nvSpPr>
          <p:cNvPr id="32" name="Rounded Rectangle 16">
            <a:extLst>
              <a:ext uri="{FF2B5EF4-FFF2-40B4-BE49-F238E27FC236}">
                <a16:creationId xmlns:a16="http://schemas.microsoft.com/office/drawing/2014/main" id="{7961F700-53B6-4607-89E2-F443AFED36A2}"/>
              </a:ext>
            </a:extLst>
          </p:cNvPr>
          <p:cNvSpPr/>
          <p:nvPr/>
        </p:nvSpPr>
        <p:spPr>
          <a:xfrm>
            <a:off x="8767460" y="5858611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</a:p>
        </p:txBody>
      </p:sp>
      <p:pic>
        <p:nvPicPr>
          <p:cNvPr id="2060" name="Picture 12" descr="CỘNG HÒA LIÊN BANG MYANMAR - Chi tiết tin tức - Sở Ngoại vụ">
            <a:extLst>
              <a:ext uri="{FF2B5EF4-FFF2-40B4-BE49-F238E27FC236}">
                <a16:creationId xmlns:a16="http://schemas.microsoft.com/office/drawing/2014/main" id="{EFFA2884-861B-4B11-8619-7EC40C603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8504"/>
            <a:ext cx="1829208" cy="122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ình ảnh miễn phí: cờ, Ấn Độ">
            <a:extLst>
              <a:ext uri="{FF2B5EF4-FFF2-40B4-BE49-F238E27FC236}">
                <a16:creationId xmlns:a16="http://schemas.microsoft.com/office/drawing/2014/main" id="{E16242C1-450D-4153-98AA-DDFA4323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899138" cy="12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11">
            <a:extLst>
              <a:ext uri="{FF2B5EF4-FFF2-40B4-BE49-F238E27FC236}">
                <a16:creationId xmlns:a16="http://schemas.microsoft.com/office/drawing/2014/main" id="{C7D22FD9-AB2E-4BE6-B4FF-6954E57A9155}"/>
              </a:ext>
            </a:extLst>
          </p:cNvPr>
          <p:cNvSpPr/>
          <p:nvPr/>
        </p:nvSpPr>
        <p:spPr>
          <a:xfrm>
            <a:off x="1829208" y="3429000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インド</a:t>
            </a:r>
            <a:endParaRPr lang="en-US" sz="3200" dirty="0"/>
          </a:p>
        </p:txBody>
      </p:sp>
      <p:sp>
        <p:nvSpPr>
          <p:cNvPr id="35" name="Rounded Rectangle 16">
            <a:extLst>
              <a:ext uri="{FF2B5EF4-FFF2-40B4-BE49-F238E27FC236}">
                <a16:creationId xmlns:a16="http://schemas.microsoft.com/office/drawing/2014/main" id="{020F1CA5-E1A4-4D7F-BFC6-7CB9E29BDABF}"/>
              </a:ext>
            </a:extLst>
          </p:cNvPr>
          <p:cNvSpPr/>
          <p:nvPr/>
        </p:nvSpPr>
        <p:spPr>
          <a:xfrm>
            <a:off x="1829208" y="4251123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ẤN ĐỘ</a:t>
            </a:r>
          </a:p>
        </p:txBody>
      </p:sp>
      <p:pic>
        <p:nvPicPr>
          <p:cNvPr id="2064" name="Picture 16" descr="Hàn Quốc – Wikipedia tiếng Việt">
            <a:extLst>
              <a:ext uri="{FF2B5EF4-FFF2-40B4-BE49-F238E27FC236}">
                <a16:creationId xmlns:a16="http://schemas.microsoft.com/office/drawing/2014/main" id="{9772F8D1-C1E6-4A0E-A12E-ED17C9CF7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01803"/>
            <a:ext cx="1899138" cy="12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11">
            <a:extLst>
              <a:ext uri="{FF2B5EF4-FFF2-40B4-BE49-F238E27FC236}">
                <a16:creationId xmlns:a16="http://schemas.microsoft.com/office/drawing/2014/main" id="{DDA55882-3204-4BA7-B752-ACEAF5EF0FE3}"/>
              </a:ext>
            </a:extLst>
          </p:cNvPr>
          <p:cNvSpPr/>
          <p:nvPr/>
        </p:nvSpPr>
        <p:spPr>
          <a:xfrm>
            <a:off x="1834059" y="5117699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かんこく</a:t>
            </a:r>
            <a:endParaRPr lang="en-US" sz="3200" dirty="0"/>
          </a:p>
        </p:txBody>
      </p:sp>
      <p:sp>
        <p:nvSpPr>
          <p:cNvPr id="38" name="Rounded Rectangle 16">
            <a:extLst>
              <a:ext uri="{FF2B5EF4-FFF2-40B4-BE49-F238E27FC236}">
                <a16:creationId xmlns:a16="http://schemas.microsoft.com/office/drawing/2014/main" id="{502EE10A-CC24-4D1D-AF2B-C8508E53ED8C}"/>
              </a:ext>
            </a:extLst>
          </p:cNvPr>
          <p:cNvSpPr/>
          <p:nvPr/>
        </p:nvSpPr>
        <p:spPr>
          <a:xfrm>
            <a:off x="1834059" y="5939822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HÀN QUỐC</a:t>
            </a:r>
          </a:p>
        </p:txBody>
      </p:sp>
    </p:spTree>
    <p:extLst>
      <p:ext uri="{BB962C8B-B14F-4D97-AF65-F5344CB8AC3E}">
        <p14:creationId xmlns:p14="http://schemas.microsoft.com/office/powerpoint/2010/main" val="304545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C9FA058-3202-4E68-9980-9CF7D246E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" y="104158"/>
            <a:ext cx="1965124" cy="131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B19D231-19C7-4220-B071-BAB6DF6DA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039" y="5081901"/>
            <a:ext cx="2084683" cy="12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aiwan flag">
            <a:extLst>
              <a:ext uri="{FF2B5EF4-FFF2-40B4-BE49-F238E27FC236}">
                <a16:creationId xmlns:a16="http://schemas.microsoft.com/office/drawing/2014/main" id="{DB1FFDF6-46D0-4498-BAA1-81F1EDA6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040" y="3310276"/>
            <a:ext cx="1984534" cy="127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ingapore – Wikipedia tiếng Việt">
            <a:extLst>
              <a:ext uri="{FF2B5EF4-FFF2-40B4-BE49-F238E27FC236}">
                <a16:creationId xmlns:a16="http://schemas.microsoft.com/office/drawing/2014/main" id="{3AEF2B8E-8792-408A-8606-0F23891A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26" y="1580178"/>
            <a:ext cx="1984534" cy="121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0" descr="Flag of Canada - Wikipedia">
            <a:extLst>
              <a:ext uri="{FF2B5EF4-FFF2-40B4-BE49-F238E27FC236}">
                <a16:creationId xmlns:a16="http://schemas.microsoft.com/office/drawing/2014/main" id="{881F0805-DD60-430E-88EC-48C26FD4BD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Canada Flag (Medium) - MrFlag">
            <a:extLst>
              <a:ext uri="{FF2B5EF4-FFF2-40B4-BE49-F238E27FC236}">
                <a16:creationId xmlns:a16="http://schemas.microsoft.com/office/drawing/2014/main" id="{2F5E9AD1-238F-4DD4-965B-4D3F47E86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"/>
          <a:stretch/>
        </p:blipFill>
        <p:spPr bwMode="auto">
          <a:xfrm>
            <a:off x="6705600" y="82946"/>
            <a:ext cx="1965124" cy="123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15">
            <a:extLst>
              <a:ext uri="{FF2B5EF4-FFF2-40B4-BE49-F238E27FC236}">
                <a16:creationId xmlns:a16="http://schemas.microsoft.com/office/drawing/2014/main" id="{59CCE176-4E20-4D9E-A6D5-37F6A91A5C2C}"/>
              </a:ext>
            </a:extLst>
          </p:cNvPr>
          <p:cNvSpPr/>
          <p:nvPr/>
        </p:nvSpPr>
        <p:spPr>
          <a:xfrm>
            <a:off x="8653750" y="59270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カナダ</a:t>
            </a:r>
            <a:endParaRPr lang="en-US" sz="3200" dirty="0"/>
          </a:p>
        </p:txBody>
      </p:sp>
      <p:sp>
        <p:nvSpPr>
          <p:cNvPr id="32" name="Rounded Rectangle 18">
            <a:extLst>
              <a:ext uri="{FF2B5EF4-FFF2-40B4-BE49-F238E27FC236}">
                <a16:creationId xmlns:a16="http://schemas.microsoft.com/office/drawing/2014/main" id="{5AF4264A-E065-4F8A-9BC9-F108189361A3}"/>
              </a:ext>
            </a:extLst>
          </p:cNvPr>
          <p:cNvSpPr/>
          <p:nvPr/>
        </p:nvSpPr>
        <p:spPr>
          <a:xfrm>
            <a:off x="8670724" y="920614"/>
            <a:ext cx="2502834" cy="396982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CANADA</a:t>
            </a:r>
          </a:p>
        </p:txBody>
      </p:sp>
      <p:sp>
        <p:nvSpPr>
          <p:cNvPr id="33" name="Rounded Rectangle 10">
            <a:extLst>
              <a:ext uri="{FF2B5EF4-FFF2-40B4-BE49-F238E27FC236}">
                <a16:creationId xmlns:a16="http://schemas.microsoft.com/office/drawing/2014/main" id="{8C0E63C9-3AD2-44F7-B5DE-61B264B4E320}"/>
              </a:ext>
            </a:extLst>
          </p:cNvPr>
          <p:cNvSpPr/>
          <p:nvPr/>
        </p:nvSpPr>
        <p:spPr>
          <a:xfrm>
            <a:off x="1825925" y="82946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イラン</a:t>
            </a:r>
            <a:endParaRPr lang="en-US" sz="3200" dirty="0"/>
          </a:p>
        </p:txBody>
      </p:sp>
      <p:sp>
        <p:nvSpPr>
          <p:cNvPr id="34" name="Rounded Rectangle 16">
            <a:extLst>
              <a:ext uri="{FF2B5EF4-FFF2-40B4-BE49-F238E27FC236}">
                <a16:creationId xmlns:a16="http://schemas.microsoft.com/office/drawing/2014/main" id="{A1AEE0D3-AEB3-47C0-A750-D44AD4DE6525}"/>
              </a:ext>
            </a:extLst>
          </p:cNvPr>
          <p:cNvSpPr/>
          <p:nvPr/>
        </p:nvSpPr>
        <p:spPr>
          <a:xfrm>
            <a:off x="1842899" y="911928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IRAN</a:t>
            </a:r>
          </a:p>
        </p:txBody>
      </p:sp>
      <p:sp>
        <p:nvSpPr>
          <p:cNvPr id="35" name="Rounded Rectangle 13">
            <a:extLst>
              <a:ext uri="{FF2B5EF4-FFF2-40B4-BE49-F238E27FC236}">
                <a16:creationId xmlns:a16="http://schemas.microsoft.com/office/drawing/2014/main" id="{8233A546-1F64-4591-95A7-272D15122872}"/>
              </a:ext>
            </a:extLst>
          </p:cNvPr>
          <p:cNvSpPr/>
          <p:nvPr/>
        </p:nvSpPr>
        <p:spPr>
          <a:xfrm>
            <a:off x="8754237" y="1580178"/>
            <a:ext cx="3062625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シンガポール</a:t>
            </a:r>
            <a:endParaRPr lang="en-US" sz="3200" dirty="0"/>
          </a:p>
        </p:txBody>
      </p:sp>
      <p:sp>
        <p:nvSpPr>
          <p:cNvPr id="36" name="Rounded Rectangle 20">
            <a:extLst>
              <a:ext uri="{FF2B5EF4-FFF2-40B4-BE49-F238E27FC236}">
                <a16:creationId xmlns:a16="http://schemas.microsoft.com/office/drawing/2014/main" id="{7C9E04B6-70EB-430C-BC3B-38472C62F5BC}"/>
              </a:ext>
            </a:extLst>
          </p:cNvPr>
          <p:cNvSpPr/>
          <p:nvPr/>
        </p:nvSpPr>
        <p:spPr>
          <a:xfrm>
            <a:off x="8752556" y="2398231"/>
            <a:ext cx="3062624" cy="396982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SINGAPORE</a:t>
            </a:r>
          </a:p>
        </p:txBody>
      </p:sp>
      <p:sp>
        <p:nvSpPr>
          <p:cNvPr id="37" name="Rounded Rectangle 11">
            <a:extLst>
              <a:ext uri="{FF2B5EF4-FFF2-40B4-BE49-F238E27FC236}">
                <a16:creationId xmlns:a16="http://schemas.microsoft.com/office/drawing/2014/main" id="{4A5DF112-5A8A-47EA-9EE7-50C91B430D60}"/>
              </a:ext>
            </a:extLst>
          </p:cNvPr>
          <p:cNvSpPr/>
          <p:nvPr/>
        </p:nvSpPr>
        <p:spPr>
          <a:xfrm>
            <a:off x="8769142" y="3244735"/>
            <a:ext cx="2499472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たいわん</a:t>
            </a:r>
            <a:endParaRPr lang="en-US" sz="3200" dirty="0"/>
          </a:p>
        </p:txBody>
      </p:sp>
      <p:sp>
        <p:nvSpPr>
          <p:cNvPr id="38" name="Rounded Rectangle 16">
            <a:extLst>
              <a:ext uri="{FF2B5EF4-FFF2-40B4-BE49-F238E27FC236}">
                <a16:creationId xmlns:a16="http://schemas.microsoft.com/office/drawing/2014/main" id="{E6D89A5A-A8AE-4DE2-A2B5-E7899FC709E0}"/>
              </a:ext>
            </a:extLst>
          </p:cNvPr>
          <p:cNvSpPr/>
          <p:nvPr/>
        </p:nvSpPr>
        <p:spPr>
          <a:xfrm>
            <a:off x="8769141" y="4066858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ĐÀI LOAN</a:t>
            </a:r>
          </a:p>
        </p:txBody>
      </p:sp>
      <p:sp>
        <p:nvSpPr>
          <p:cNvPr id="39" name="Rounded Rectangle 11">
            <a:extLst>
              <a:ext uri="{FF2B5EF4-FFF2-40B4-BE49-F238E27FC236}">
                <a16:creationId xmlns:a16="http://schemas.microsoft.com/office/drawing/2014/main" id="{20100F39-6685-4773-8B70-F221B1E78844}"/>
              </a:ext>
            </a:extLst>
          </p:cNvPr>
          <p:cNvSpPr/>
          <p:nvPr/>
        </p:nvSpPr>
        <p:spPr>
          <a:xfrm>
            <a:off x="8767460" y="5036488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ホンコン</a:t>
            </a:r>
            <a:endParaRPr lang="en-US" sz="3200" dirty="0"/>
          </a:p>
        </p:txBody>
      </p:sp>
      <p:sp>
        <p:nvSpPr>
          <p:cNvPr id="40" name="Rounded Rectangle 16">
            <a:extLst>
              <a:ext uri="{FF2B5EF4-FFF2-40B4-BE49-F238E27FC236}">
                <a16:creationId xmlns:a16="http://schemas.microsoft.com/office/drawing/2014/main" id="{630BF3C1-BA8A-456E-BCE0-52812E6CF534}"/>
              </a:ext>
            </a:extLst>
          </p:cNvPr>
          <p:cNvSpPr/>
          <p:nvPr/>
        </p:nvSpPr>
        <p:spPr>
          <a:xfrm>
            <a:off x="8767460" y="5858611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HỒNG KONG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6EB67BD2-CF66-474E-BBC8-9311A54A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5" y="1711168"/>
            <a:ext cx="1915365" cy="127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ampuchia – Wikipedia tiếng Việt">
            <a:extLst>
              <a:ext uri="{FF2B5EF4-FFF2-40B4-BE49-F238E27FC236}">
                <a16:creationId xmlns:a16="http://schemas.microsoft.com/office/drawing/2014/main" id="{3B8638B7-9805-40F9-A5C7-B60BA820F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5" y="3442939"/>
            <a:ext cx="1992301" cy="127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4B58B6CF-86D6-4901-A52F-E1737E49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5" y="5117699"/>
            <a:ext cx="1968327" cy="127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11">
            <a:extLst>
              <a:ext uri="{FF2B5EF4-FFF2-40B4-BE49-F238E27FC236}">
                <a16:creationId xmlns:a16="http://schemas.microsoft.com/office/drawing/2014/main" id="{A40F1E31-DB4A-43E4-A751-EA425875FA59}"/>
              </a:ext>
            </a:extLst>
          </p:cNvPr>
          <p:cNvSpPr/>
          <p:nvPr/>
        </p:nvSpPr>
        <p:spPr>
          <a:xfrm>
            <a:off x="1829208" y="1711787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ラオス</a:t>
            </a:r>
            <a:endParaRPr lang="en-US" sz="3200" dirty="0"/>
          </a:p>
        </p:txBody>
      </p:sp>
      <p:sp>
        <p:nvSpPr>
          <p:cNvPr id="42" name="Rounded Rectangle 16">
            <a:extLst>
              <a:ext uri="{FF2B5EF4-FFF2-40B4-BE49-F238E27FC236}">
                <a16:creationId xmlns:a16="http://schemas.microsoft.com/office/drawing/2014/main" id="{F36B4A02-A10E-4D34-ABC2-BAA8A98F167E}"/>
              </a:ext>
            </a:extLst>
          </p:cNvPr>
          <p:cNvSpPr/>
          <p:nvPr/>
        </p:nvSpPr>
        <p:spPr>
          <a:xfrm>
            <a:off x="1829208" y="2533910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LÀO</a:t>
            </a:r>
          </a:p>
        </p:txBody>
      </p:sp>
      <p:sp>
        <p:nvSpPr>
          <p:cNvPr id="43" name="Rounded Rectangle 11">
            <a:extLst>
              <a:ext uri="{FF2B5EF4-FFF2-40B4-BE49-F238E27FC236}">
                <a16:creationId xmlns:a16="http://schemas.microsoft.com/office/drawing/2014/main" id="{72BCD2BE-CC62-4213-8621-0DD83F9F34B0}"/>
              </a:ext>
            </a:extLst>
          </p:cNvPr>
          <p:cNvSpPr/>
          <p:nvPr/>
        </p:nvSpPr>
        <p:spPr>
          <a:xfrm>
            <a:off x="1829208" y="3429000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カンボジア</a:t>
            </a:r>
            <a:endParaRPr lang="en-US" sz="3200" dirty="0"/>
          </a:p>
        </p:txBody>
      </p:sp>
      <p:sp>
        <p:nvSpPr>
          <p:cNvPr id="44" name="Rounded Rectangle 16">
            <a:extLst>
              <a:ext uri="{FF2B5EF4-FFF2-40B4-BE49-F238E27FC236}">
                <a16:creationId xmlns:a16="http://schemas.microsoft.com/office/drawing/2014/main" id="{D7D78CB9-466F-4C80-88EE-28E75A76653C}"/>
              </a:ext>
            </a:extLst>
          </p:cNvPr>
          <p:cNvSpPr/>
          <p:nvPr/>
        </p:nvSpPr>
        <p:spPr>
          <a:xfrm>
            <a:off x="1829208" y="4251123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CAMBODIA</a:t>
            </a:r>
          </a:p>
        </p:txBody>
      </p:sp>
      <p:sp>
        <p:nvSpPr>
          <p:cNvPr id="45" name="Rounded Rectangle 11">
            <a:extLst>
              <a:ext uri="{FF2B5EF4-FFF2-40B4-BE49-F238E27FC236}">
                <a16:creationId xmlns:a16="http://schemas.microsoft.com/office/drawing/2014/main" id="{162E0BFA-8769-4FEA-A3E8-F6EF2B151EBA}"/>
              </a:ext>
            </a:extLst>
          </p:cNvPr>
          <p:cNvSpPr/>
          <p:nvPr/>
        </p:nvSpPr>
        <p:spPr>
          <a:xfrm>
            <a:off x="1834059" y="5117699"/>
            <a:ext cx="2501153" cy="73489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メキシコ</a:t>
            </a:r>
            <a:endParaRPr lang="en-US" sz="3200" dirty="0"/>
          </a:p>
        </p:txBody>
      </p:sp>
      <p:sp>
        <p:nvSpPr>
          <p:cNvPr id="46" name="Rounded Rectangle 16">
            <a:extLst>
              <a:ext uri="{FF2B5EF4-FFF2-40B4-BE49-F238E27FC236}">
                <a16:creationId xmlns:a16="http://schemas.microsoft.com/office/drawing/2014/main" id="{17337163-0040-447B-B837-3C36D0E9F74C}"/>
              </a:ext>
            </a:extLst>
          </p:cNvPr>
          <p:cNvSpPr/>
          <p:nvPr/>
        </p:nvSpPr>
        <p:spPr>
          <a:xfrm>
            <a:off x="1834059" y="5939822"/>
            <a:ext cx="2502834" cy="497410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MEXICO</a:t>
            </a:r>
          </a:p>
        </p:txBody>
      </p:sp>
    </p:spTree>
    <p:extLst>
      <p:ext uri="{BB962C8B-B14F-4D97-AF65-F5344CB8AC3E}">
        <p14:creationId xmlns:p14="http://schemas.microsoft.com/office/powerpoint/2010/main" val="2559139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u học Nhật Bản - Tìm kiếm chương trình, học bổng và nộp đơn ngay trên  ApplyZone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65" y="5206739"/>
            <a:ext cx="1707811" cy="966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àn Quốc – Wikipedia tiếng Việ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86" y="3811736"/>
            <a:ext cx="1731769" cy="949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Thailand flag - Harrison Flagpoles Quality Digital Print Handsewn Eco-flag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86" y="2522472"/>
            <a:ext cx="1723369" cy="92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33 Stars American Fla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19794"/>
          <a:stretch/>
        </p:blipFill>
        <p:spPr bwMode="auto">
          <a:xfrm>
            <a:off x="7680186" y="1323023"/>
            <a:ext cx="1707811" cy="94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0"/>
          <p:cNvSpPr/>
          <p:nvPr/>
        </p:nvSpPr>
        <p:spPr>
          <a:xfrm>
            <a:off x="6820248" y="209082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あ</a:t>
            </a:r>
            <a:endParaRPr lang="en-US" sz="2800" b="1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6870583" y="1404113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い</a:t>
            </a:r>
            <a:endParaRPr lang="en-US" sz="2800" b="1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6862193" y="2599144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う</a:t>
            </a:r>
            <a:endParaRPr lang="en-US" sz="2800" b="1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6870583" y="3989156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え</a:t>
            </a:r>
            <a:endParaRPr lang="en-US" sz="2800" b="1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6870583" y="5379168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お</a:t>
            </a:r>
            <a:endParaRPr lang="en-US" sz="2800" b="1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769856" y="248028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さ</a:t>
            </a:r>
            <a:endParaRPr lang="en-US" sz="2800" b="1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2811710" y="1511215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し</a:t>
            </a:r>
            <a:endParaRPr lang="en-US" sz="2800" b="1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818861" y="2848890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す</a:t>
            </a:r>
            <a:endParaRPr lang="en-US" sz="2800" b="1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811710" y="4053337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せ</a:t>
            </a:r>
            <a:endParaRPr lang="en-US" sz="2800" b="1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2886457" y="5379168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そ</a:t>
            </a:r>
            <a:endParaRPr lang="en-US" sz="2800" b="1" dirty="0"/>
          </a:p>
        </p:txBody>
      </p:sp>
      <p:pic>
        <p:nvPicPr>
          <p:cNvPr id="23" name="アメリカ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80727" y="316184"/>
            <a:ext cx="609600" cy="609600"/>
          </a:xfrm>
          <a:prstGeom prst="rect">
            <a:avLst/>
          </a:prstGeom>
        </p:spPr>
      </p:pic>
      <p:pic>
        <p:nvPicPr>
          <p:cNvPr id="24" name="中国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211682" y="2870835"/>
            <a:ext cx="609600" cy="609600"/>
          </a:xfrm>
          <a:prstGeom prst="rect">
            <a:avLst/>
          </a:prstGeom>
        </p:spPr>
      </p:pic>
      <p:pic>
        <p:nvPicPr>
          <p:cNvPr id="25" name="日本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276857" y="5346785"/>
            <a:ext cx="609600" cy="609600"/>
          </a:xfrm>
          <a:prstGeom prst="rect">
            <a:avLst/>
          </a:prstGeom>
        </p:spPr>
      </p:pic>
      <p:pic>
        <p:nvPicPr>
          <p:cNvPr id="26" name="韓国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80727" y="1620007"/>
            <a:ext cx="609600" cy="609600"/>
          </a:xfrm>
          <a:prstGeom prst="rect">
            <a:avLst/>
          </a:prstGeom>
        </p:spPr>
      </p:pic>
      <p:pic>
        <p:nvPicPr>
          <p:cNvPr id="27" name="タイ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202110" y="4099027"/>
            <a:ext cx="609600" cy="609600"/>
          </a:xfrm>
          <a:prstGeom prst="rect">
            <a:avLst/>
          </a:prstGeom>
        </p:spPr>
      </p:pic>
      <p:pic>
        <p:nvPicPr>
          <p:cNvPr id="29" name="Picture 2" descr="Tập tin:Flag of the People&amp;#39;s Republic of China.svg – Wikipedia tiếng Việt">
            <a:extLst>
              <a:ext uri="{FF2B5EF4-FFF2-40B4-BE49-F238E27FC236}">
                <a16:creationId xmlns:a16="http://schemas.microsoft.com/office/drawing/2014/main" id="{072AAEAE-A79C-4D55-8AF6-5EFA9B27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478" y="181247"/>
            <a:ext cx="1729798" cy="89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0513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40244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7726">
            <a:hlinkClick r:id="" action="ppaction://media"/>
            <a:extLst>
              <a:ext uri="{FF2B5EF4-FFF2-40B4-BE49-F238E27FC236}">
                <a16:creationId xmlns:a16="http://schemas.microsoft.com/office/drawing/2014/main" id="{003F3168-1466-4A71-80F8-A0FD5C4FFE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710823" y="2859003"/>
            <a:ext cx="609600" cy="6096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2108FC6-5EF4-46E5-931C-38A2111E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41" y="4001962"/>
            <a:ext cx="1832487" cy="107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iwan flag">
            <a:extLst>
              <a:ext uri="{FF2B5EF4-FFF2-40B4-BE49-F238E27FC236}">
                <a16:creationId xmlns:a16="http://schemas.microsoft.com/office/drawing/2014/main" id="{465666DA-0218-4F93-A8E8-2D23E77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03" y="2700166"/>
            <a:ext cx="1832488" cy="9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ingapore – Wikipedia tiếng Việt">
            <a:extLst>
              <a:ext uri="{FF2B5EF4-FFF2-40B4-BE49-F238E27FC236}">
                <a16:creationId xmlns:a16="http://schemas.microsoft.com/office/drawing/2014/main" id="{D087477D-0072-4DAA-8265-E9C2E0358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04" y="1428983"/>
            <a:ext cx="1832487" cy="94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E0B0B407-6E12-4EB3-97F8-002A14F6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03" y="5397650"/>
            <a:ext cx="1832488" cy="12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0">
            <a:extLst>
              <a:ext uri="{FF2B5EF4-FFF2-40B4-BE49-F238E27FC236}">
                <a16:creationId xmlns:a16="http://schemas.microsoft.com/office/drawing/2014/main" id="{84542D76-583D-4428-B4B9-B077237E5DCE}"/>
              </a:ext>
            </a:extLst>
          </p:cNvPr>
          <p:cNvSpPr/>
          <p:nvPr/>
        </p:nvSpPr>
        <p:spPr>
          <a:xfrm>
            <a:off x="6817704" y="445132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あ</a:t>
            </a:r>
            <a:endParaRPr lang="en-US" sz="2800" b="1" dirty="0"/>
          </a:p>
        </p:txBody>
      </p:sp>
      <p:sp>
        <p:nvSpPr>
          <p:cNvPr id="13" name="Rounded Rectangular Callout 11">
            <a:extLst>
              <a:ext uri="{FF2B5EF4-FFF2-40B4-BE49-F238E27FC236}">
                <a16:creationId xmlns:a16="http://schemas.microsoft.com/office/drawing/2014/main" id="{074ABD1F-6F9C-4083-9C9A-47A92B750654}"/>
              </a:ext>
            </a:extLst>
          </p:cNvPr>
          <p:cNvSpPr/>
          <p:nvPr/>
        </p:nvSpPr>
        <p:spPr>
          <a:xfrm>
            <a:off x="6868039" y="1640163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い</a:t>
            </a:r>
            <a:endParaRPr lang="en-US" sz="2800" b="1" dirty="0"/>
          </a:p>
        </p:txBody>
      </p:sp>
      <p:sp>
        <p:nvSpPr>
          <p:cNvPr id="14" name="Rounded Rectangular Callout 12">
            <a:extLst>
              <a:ext uri="{FF2B5EF4-FFF2-40B4-BE49-F238E27FC236}">
                <a16:creationId xmlns:a16="http://schemas.microsoft.com/office/drawing/2014/main" id="{36D0E462-1435-4957-9EC8-227B4FFED64A}"/>
              </a:ext>
            </a:extLst>
          </p:cNvPr>
          <p:cNvSpPr/>
          <p:nvPr/>
        </p:nvSpPr>
        <p:spPr>
          <a:xfrm>
            <a:off x="6859649" y="2835194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う</a:t>
            </a:r>
            <a:endParaRPr lang="en-US" sz="2800" b="1" dirty="0"/>
          </a:p>
        </p:txBody>
      </p:sp>
      <p:sp>
        <p:nvSpPr>
          <p:cNvPr id="15" name="Rounded Rectangular Callout 13">
            <a:extLst>
              <a:ext uri="{FF2B5EF4-FFF2-40B4-BE49-F238E27FC236}">
                <a16:creationId xmlns:a16="http://schemas.microsoft.com/office/drawing/2014/main" id="{2A7EE90D-A3AF-473A-83CF-7B03C98CB1BB}"/>
              </a:ext>
            </a:extLst>
          </p:cNvPr>
          <p:cNvSpPr/>
          <p:nvPr/>
        </p:nvSpPr>
        <p:spPr>
          <a:xfrm>
            <a:off x="6817704" y="4043130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え</a:t>
            </a:r>
            <a:endParaRPr lang="en-US" sz="2800" b="1" dirty="0"/>
          </a:p>
        </p:txBody>
      </p:sp>
      <p:sp>
        <p:nvSpPr>
          <p:cNvPr id="16" name="Rounded Rectangular Callout 14">
            <a:extLst>
              <a:ext uri="{FF2B5EF4-FFF2-40B4-BE49-F238E27FC236}">
                <a16:creationId xmlns:a16="http://schemas.microsoft.com/office/drawing/2014/main" id="{AE083A05-D507-462A-8BF2-231B9F9FA713}"/>
              </a:ext>
            </a:extLst>
          </p:cNvPr>
          <p:cNvSpPr/>
          <p:nvPr/>
        </p:nvSpPr>
        <p:spPr>
          <a:xfrm>
            <a:off x="6854091" y="5425148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お</a:t>
            </a:r>
            <a:endParaRPr lang="en-US" sz="2800" b="1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85F79FEB-AC1C-4678-BA23-B91AA4B0326E}"/>
              </a:ext>
            </a:extLst>
          </p:cNvPr>
          <p:cNvSpPr/>
          <p:nvPr/>
        </p:nvSpPr>
        <p:spPr>
          <a:xfrm>
            <a:off x="3312109" y="445168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さ</a:t>
            </a:r>
            <a:endParaRPr lang="en-US" sz="2800" b="1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EE76500D-80B5-471F-8032-75A84376B134}"/>
              </a:ext>
            </a:extLst>
          </p:cNvPr>
          <p:cNvSpPr/>
          <p:nvPr/>
        </p:nvSpPr>
        <p:spPr>
          <a:xfrm>
            <a:off x="3372585" y="1640163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し</a:t>
            </a:r>
            <a:endParaRPr lang="en-US" sz="2800" b="1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69FC368-9CF8-4467-8C4B-36935996176E}"/>
              </a:ext>
            </a:extLst>
          </p:cNvPr>
          <p:cNvSpPr/>
          <p:nvPr/>
        </p:nvSpPr>
        <p:spPr>
          <a:xfrm>
            <a:off x="3382446" y="2866628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す</a:t>
            </a:r>
            <a:endParaRPr lang="en-US" sz="2800" b="1" dirty="0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3DC012D-BCF0-4086-8E0D-70E65A468BD8}"/>
              </a:ext>
            </a:extLst>
          </p:cNvPr>
          <p:cNvSpPr/>
          <p:nvPr/>
        </p:nvSpPr>
        <p:spPr>
          <a:xfrm>
            <a:off x="3382447" y="4074737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せ</a:t>
            </a:r>
            <a:endParaRPr lang="en-US" sz="2800" b="1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27E13F8E-168D-4340-B70F-5E376EED1DA9}"/>
              </a:ext>
            </a:extLst>
          </p:cNvPr>
          <p:cNvSpPr/>
          <p:nvPr/>
        </p:nvSpPr>
        <p:spPr>
          <a:xfrm>
            <a:off x="3432782" y="5544674"/>
            <a:ext cx="679507" cy="594350"/>
          </a:xfrm>
          <a:prstGeom prst="wedgeRoundRectCallout">
            <a:avLst>
              <a:gd name="adj1" fmla="val -20672"/>
              <a:gd name="adj2" fmla="val 40791"/>
              <a:gd name="adj3" fmla="val 1666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そ</a:t>
            </a:r>
            <a:endParaRPr lang="en-US" sz="2800" b="1" dirty="0"/>
          </a:p>
        </p:txBody>
      </p:sp>
      <p:pic>
        <p:nvPicPr>
          <p:cNvPr id="22" name="Picture 10" descr="Cờ Tổ quốc Việt Nam 70 cm x 100 cm | Shopee Việt Nam">
            <a:extLst>
              <a:ext uri="{FF2B5EF4-FFF2-40B4-BE49-F238E27FC236}">
                <a16:creationId xmlns:a16="http://schemas.microsoft.com/office/drawing/2014/main" id="{84A84005-2864-4D74-9C83-7B6C10276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6" b="16812"/>
          <a:stretch/>
        </p:blipFill>
        <p:spPr bwMode="auto">
          <a:xfrm>
            <a:off x="7663203" y="239257"/>
            <a:ext cx="1801225" cy="950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HK">
            <a:hlinkClick r:id="" action="ppaction://media"/>
            <a:extLst>
              <a:ext uri="{FF2B5EF4-FFF2-40B4-BE49-F238E27FC236}">
                <a16:creationId xmlns:a16="http://schemas.microsoft.com/office/drawing/2014/main" id="{08F5B0D0-AAE7-4AEB-8CFE-F4D165BD1A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710823" y="1705579"/>
            <a:ext cx="487363" cy="487363"/>
          </a:xfrm>
          <a:prstGeom prst="rect">
            <a:avLst/>
          </a:prstGeom>
        </p:spPr>
      </p:pic>
      <p:pic>
        <p:nvPicPr>
          <p:cNvPr id="24" name="LAOS">
            <a:hlinkClick r:id="" action="ppaction://media"/>
            <a:extLst>
              <a:ext uri="{FF2B5EF4-FFF2-40B4-BE49-F238E27FC236}">
                <a16:creationId xmlns:a16="http://schemas.microsoft.com/office/drawing/2014/main" id="{F8CFF688-A277-4CC9-9121-AEC199A5F92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95083" y="5651662"/>
            <a:ext cx="487363" cy="487362"/>
          </a:xfrm>
          <a:prstGeom prst="rect">
            <a:avLst/>
          </a:prstGeom>
        </p:spPr>
      </p:pic>
      <p:pic>
        <p:nvPicPr>
          <p:cNvPr id="25" name="TW">
            <a:hlinkClick r:id="" action="ppaction://media"/>
            <a:extLst>
              <a:ext uri="{FF2B5EF4-FFF2-40B4-BE49-F238E27FC236}">
                <a16:creationId xmlns:a16="http://schemas.microsoft.com/office/drawing/2014/main" id="{E2C64EF2-5BC9-4FE6-A681-51ACA202D32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27720" y="4178621"/>
            <a:ext cx="487362" cy="487363"/>
          </a:xfrm>
          <a:prstGeom prst="rect">
            <a:avLst/>
          </a:prstGeom>
        </p:spPr>
      </p:pic>
      <p:pic>
        <p:nvPicPr>
          <p:cNvPr id="26" name="SINGAORE">
            <a:hlinkClick r:id="" action="ppaction://media"/>
            <a:extLst>
              <a:ext uri="{FF2B5EF4-FFF2-40B4-BE49-F238E27FC236}">
                <a16:creationId xmlns:a16="http://schemas.microsoft.com/office/drawing/2014/main" id="{03319598-9C0E-420D-B124-5E1BDC98667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710822" y="5486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3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6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8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58" y="1033914"/>
            <a:ext cx="5925423" cy="406060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0814" y="1138333"/>
          <a:ext cx="5600442" cy="367694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66814">
                  <a:extLst>
                    <a:ext uri="{9D8B030D-6E8A-4147-A177-3AD203B41FA5}">
                      <a16:colId xmlns:a16="http://schemas.microsoft.com/office/drawing/2014/main" val="1999149034"/>
                    </a:ext>
                  </a:extLst>
                </a:gridCol>
                <a:gridCol w="1866814">
                  <a:extLst>
                    <a:ext uri="{9D8B030D-6E8A-4147-A177-3AD203B41FA5}">
                      <a16:colId xmlns:a16="http://schemas.microsoft.com/office/drawing/2014/main" val="3499679068"/>
                    </a:ext>
                  </a:extLst>
                </a:gridCol>
                <a:gridCol w="1866814">
                  <a:extLst>
                    <a:ext uri="{9D8B030D-6E8A-4147-A177-3AD203B41FA5}">
                      <a16:colId xmlns:a16="http://schemas.microsoft.com/office/drawing/2014/main" val="987121804"/>
                    </a:ext>
                  </a:extLst>
                </a:gridCol>
              </a:tblGrid>
              <a:tr h="8347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STT</a:t>
                      </a:r>
                      <a:r>
                        <a:rPr lang="en-US" sz="3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ja-JP" altLang="en-US" sz="3200" dirty="0">
                          <a:solidFill>
                            <a:schemeClr val="tx1"/>
                          </a:solidFill>
                        </a:rPr>
                        <a:t>なまえ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ja-JP" altLang="en-US" sz="3200" dirty="0">
                          <a:solidFill>
                            <a:schemeClr val="tx1"/>
                          </a:solidFill>
                        </a:rPr>
                        <a:t>くに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007839"/>
                  </a:ext>
                </a:extLst>
              </a:tr>
              <a:tr h="7105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91091"/>
                  </a:ext>
                </a:extLst>
              </a:tr>
              <a:tr h="7105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9199"/>
                  </a:ext>
                </a:extLst>
              </a:tr>
              <a:tr h="7105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75455"/>
                  </a:ext>
                </a:extLst>
              </a:tr>
              <a:tr h="7105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01525"/>
                  </a:ext>
                </a:extLst>
              </a:tr>
            </a:tbl>
          </a:graphicData>
        </a:graphic>
      </p:graphicFrame>
      <p:pic>
        <p:nvPicPr>
          <p:cNvPr id="6" name="X_[03-01]_kiku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40098" y="1986307"/>
            <a:ext cx="502817" cy="502817"/>
          </a:xfrm>
          <a:prstGeom prst="rect">
            <a:avLst/>
          </a:prstGeom>
        </p:spPr>
      </p:pic>
      <p:pic>
        <p:nvPicPr>
          <p:cNvPr id="7" name="X_[03-02]_kiku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33315" y="2714670"/>
            <a:ext cx="609600" cy="609600"/>
          </a:xfrm>
          <a:prstGeom prst="rect">
            <a:avLst/>
          </a:prstGeom>
        </p:spPr>
      </p:pic>
      <p:pic>
        <p:nvPicPr>
          <p:cNvPr id="9" name="X_[03-04]_kiku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86706" y="4205680"/>
            <a:ext cx="609600" cy="609600"/>
          </a:xfrm>
          <a:prstGeom prst="rect">
            <a:avLst/>
          </a:prstGeom>
        </p:spPr>
      </p:pic>
      <p:pic>
        <p:nvPicPr>
          <p:cNvPr id="10" name="HANOI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86706" y="3414873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21182" y="256923"/>
            <a:ext cx="866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TẬP: HÃY NGHE CÁC PHẦN GIỚI THIỆU VÀ HOÀN THÀNH BẢNG SAU</a:t>
            </a:r>
          </a:p>
        </p:txBody>
      </p:sp>
    </p:spTree>
    <p:extLst>
      <p:ext uri="{BB962C8B-B14F-4D97-AF65-F5344CB8AC3E}">
        <p14:creationId xmlns:p14="http://schemas.microsoft.com/office/powerpoint/2010/main" val="142501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3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0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27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つながるひろがる　にほんごでのくらし（つなひろ）｜日本語学習｜文化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3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406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TIẾP : KHI LẦN ĐẦU GẶP</a:t>
            </a:r>
          </a:p>
        </p:txBody>
      </p:sp>
      <p:pic>
        <p:nvPicPr>
          <p:cNvPr id="5" name="つながるひろがる　にほんごでのくらし（つなひろ）｜日本語学習｜文化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503" y="2009163"/>
            <a:ext cx="4823670" cy="2713314"/>
          </a:xfrm>
          <a:prstGeom prst="rect">
            <a:avLst/>
          </a:prstGeom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485900" y="3635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0" y="2551941"/>
            <a:ext cx="459157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6000" y="4398627"/>
            <a:ext cx="459157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ular Callout 16"/>
          <p:cNvSpPr/>
          <p:nvPr/>
        </p:nvSpPr>
        <p:spPr>
          <a:xfrm>
            <a:off x="5553546" y="980711"/>
            <a:ext cx="3022044" cy="533515"/>
          </a:xfrm>
          <a:prstGeom prst="wedgeRoundRectCallout">
            <a:avLst>
              <a:gd name="adj1" fmla="val -65852"/>
              <a:gd name="adj2" fmla="val 49442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はじめまして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7665530" y="1716205"/>
            <a:ext cx="3022044" cy="533515"/>
          </a:xfrm>
          <a:prstGeom prst="wedgeRoundRectCallout">
            <a:avLst>
              <a:gd name="adj1" fmla="val 69353"/>
              <a:gd name="adj2" fmla="val 38633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はじめまして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76347" y="1488817"/>
            <a:ext cx="219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hajimemashite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31222" y="2213279"/>
            <a:ext cx="219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hajimemashite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5920130" y="2744095"/>
            <a:ext cx="3022044" cy="533515"/>
          </a:xfrm>
          <a:prstGeom prst="wedgeRoundRectCallout">
            <a:avLst>
              <a:gd name="adj1" fmla="val -65852"/>
              <a:gd name="adj2" fmla="val 49442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] 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です。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8122730" y="3684608"/>
            <a:ext cx="3022044" cy="533515"/>
          </a:xfrm>
          <a:prstGeom prst="wedgeRoundRectCallout">
            <a:avLst>
              <a:gd name="adj1" fmla="val 69353"/>
              <a:gd name="adj2" fmla="val 38633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] 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です。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95711" y="3245285"/>
            <a:ext cx="219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desu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51051" y="3407609"/>
            <a:ext cx="219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desu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5990152" y="4567003"/>
            <a:ext cx="3219751" cy="533515"/>
          </a:xfrm>
          <a:prstGeom prst="wedgeRoundRectCallout">
            <a:avLst>
              <a:gd name="adj1" fmla="val -65852"/>
              <a:gd name="adj2" fmla="val 49442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よろしく　おねがいします</a:t>
            </a:r>
            <a:endParaRPr lang="en-US" altLang="ja-JP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7295711" y="5376675"/>
            <a:ext cx="3937065" cy="533515"/>
          </a:xfrm>
          <a:prstGeom prst="wedgeRoundRectCallout">
            <a:avLst>
              <a:gd name="adj1" fmla="val 72334"/>
              <a:gd name="adj2" fmla="val 5561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どうぞ　よろしく　おねがいします</a:t>
            </a:r>
            <a:endParaRPr lang="en-US" altLang="ja-JP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7789" y="5069097"/>
            <a:ext cx="219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Yoroshiku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onegaishimasu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1599" y="5859414"/>
            <a:ext cx="4297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Douzo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yoroshiku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onegaishimasu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44843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TIẾP : KHI GẶP NHAU LẦN ĐẦU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945" y="2191228"/>
            <a:ext cx="360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 GIỚI THIỆU TÊN: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945" y="589070"/>
            <a:ext cx="608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 CHÀO KHI LẦN ĐẦU GẶP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625891" y="589279"/>
            <a:ext cx="3758267" cy="629174"/>
          </a:xfrm>
          <a:prstGeom prst="wedgeRoundRectCallout">
            <a:avLst>
              <a:gd name="adj1" fmla="val -64216"/>
              <a:gd name="adj2" fmla="val 1547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はじめまして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7384157" y="612651"/>
            <a:ext cx="3403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RẤT VUI ĐƯỢC BIẾT BẠN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3625891" y="2191228"/>
            <a:ext cx="5386304" cy="629174"/>
          </a:xfrm>
          <a:prstGeom prst="wedgeRoundRectCallout">
            <a:avLst>
              <a:gd name="adj1" fmla="val -64216"/>
              <a:gd name="adj2" fmla="val 1547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わたし　は　</a:t>
            </a:r>
            <a:r>
              <a:rPr lang="en-US" altLang="ja-JP" sz="3200" b="1" dirty="0"/>
              <a:t>[TÊN]   </a:t>
            </a:r>
            <a:r>
              <a:rPr lang="ja-JP" altLang="en-US" sz="3200" b="1" dirty="0"/>
              <a:t>です。　</a:t>
            </a:r>
            <a:endParaRPr lang="en-US" sz="3200" b="1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625890" y="3097700"/>
            <a:ext cx="3758267" cy="629174"/>
          </a:xfrm>
          <a:prstGeom prst="wedgeRoundRectCallout">
            <a:avLst>
              <a:gd name="adj1" fmla="val -64216"/>
              <a:gd name="adj2" fmla="val 1547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[TÊN]   </a:t>
            </a:r>
            <a:r>
              <a:rPr lang="ja-JP" altLang="en-US" sz="3200" b="1" dirty="0"/>
              <a:t>です。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3945" y="4264014"/>
            <a:ext cx="360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3/XIN HÃY GIÚP ĐỠ.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839372" y="4809973"/>
            <a:ext cx="7124488" cy="629174"/>
          </a:xfrm>
          <a:prstGeom prst="wedgeRoundRectCallout">
            <a:avLst>
              <a:gd name="adj1" fmla="val -59013"/>
              <a:gd name="adj2" fmla="val 37731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よろしく  おねがいします</a:t>
            </a:r>
            <a:endParaRPr lang="en-US" sz="3200" b="1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402848" y="5875434"/>
            <a:ext cx="2483708" cy="629174"/>
          </a:xfrm>
          <a:prstGeom prst="wedgeRoundRectCallout">
            <a:avLst>
              <a:gd name="adj1" fmla="val 40961"/>
              <a:gd name="adj2" fmla="val 1678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どうぞ　</a:t>
            </a:r>
            <a:endParaRPr lang="en-US" sz="3200" b="1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5986031" y="5875434"/>
            <a:ext cx="5386304" cy="629174"/>
          </a:xfrm>
          <a:prstGeom prst="wedgeRoundRectCallout">
            <a:avLst>
              <a:gd name="adj1" fmla="val 59360"/>
              <a:gd name="adj2" fmla="val 2856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よろしくおねがいします</a:t>
            </a:r>
            <a:endParaRPr lang="en-US" sz="3200" b="1" dirty="0"/>
          </a:p>
        </p:txBody>
      </p:sp>
      <p:sp>
        <p:nvSpPr>
          <p:cNvPr id="17" name="Rectangle 16"/>
          <p:cNvSpPr/>
          <p:nvPr/>
        </p:nvSpPr>
        <p:spPr>
          <a:xfrm>
            <a:off x="4134426" y="1765755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TÔI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58936" y="1787251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012195" y="2291204"/>
            <a:ext cx="1186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(CÁCH 1)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84157" y="3192413"/>
            <a:ext cx="1186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(CÁCH 2)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74165" y="5514381"/>
            <a:ext cx="7298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douzo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yoroshiku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onegaishimasu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87782" y="4514849"/>
            <a:ext cx="7298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yoroshiku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onegaishimasu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04225" y="2820402"/>
            <a:ext cx="7298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Watashi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desu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4595" y="1210023"/>
            <a:ext cx="219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hajimemashite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1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876661" y="1052808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あ</a:t>
            </a:r>
            <a:endParaRPr lang="en-US" sz="3200" b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893439" y="2203498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い</a:t>
            </a:r>
            <a:endParaRPr lang="en-US" sz="3200" b="1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893439" y="3579293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う</a:t>
            </a:r>
            <a:endParaRPr lang="en-US" sz="3200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7927694" y="4737058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/>
              <a:t>え</a:t>
            </a:r>
            <a:endParaRPr lang="en-US" sz="3200" b="1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961949" y="6047812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お</a:t>
            </a:r>
            <a:endParaRPr lang="en-US" sz="3200" b="1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8716955" y="944669"/>
            <a:ext cx="252368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のだ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8716955" y="2145532"/>
            <a:ext cx="252368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やまだ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8716955" y="3471154"/>
            <a:ext cx="252368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あべ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8751210" y="4682988"/>
            <a:ext cx="245517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わん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8785465" y="5993742"/>
            <a:ext cx="245517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きむ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4856" y="743048"/>
            <a:ext cx="620043" cy="957595"/>
          </a:xfrm>
          <a:prstGeom prst="rect">
            <a:avLst/>
          </a:prstGeom>
        </p:spPr>
      </p:pic>
      <p:pic>
        <p:nvPicPr>
          <p:cNvPr id="18" name="toi la ab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38990" y="1161869"/>
            <a:ext cx="614128" cy="614128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>
          <a:xfrm>
            <a:off x="2585510" y="1147345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1</a:t>
            </a:r>
            <a:endParaRPr lang="en-US" sz="3200" b="1" dirty="0"/>
          </a:p>
        </p:txBody>
      </p:sp>
      <p:pic>
        <p:nvPicPr>
          <p:cNvPr id="20" name="toi la nod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614941" y="4971263"/>
            <a:ext cx="663870" cy="663870"/>
          </a:xfrm>
          <a:prstGeom prst="rect">
            <a:avLst/>
          </a:prstGeom>
        </p:spPr>
      </p:pic>
      <p:sp>
        <p:nvSpPr>
          <p:cNvPr id="21" name="Rounded Rectangular Callout 20"/>
          <p:cNvSpPr/>
          <p:nvPr/>
        </p:nvSpPr>
        <p:spPr>
          <a:xfrm>
            <a:off x="2635349" y="2268538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2635349" y="3644333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3</a:t>
            </a:r>
            <a:endParaRPr lang="en-US" sz="3200" b="1" dirty="0"/>
          </a:p>
        </p:txBody>
      </p:sp>
      <p:sp>
        <p:nvSpPr>
          <p:cNvPr id="23" name="Rounded Rectangular Callout 22"/>
          <p:cNvSpPr/>
          <p:nvPr/>
        </p:nvSpPr>
        <p:spPr>
          <a:xfrm>
            <a:off x="2703859" y="5020128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4</a:t>
            </a:r>
            <a:endParaRPr lang="en-US" sz="3200" b="1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2703859" y="6112852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5</a:t>
            </a:r>
            <a:endParaRPr lang="en-US" sz="3200" b="1" dirty="0"/>
          </a:p>
        </p:txBody>
      </p:sp>
      <p:pic>
        <p:nvPicPr>
          <p:cNvPr id="25" name="toi la wan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38990" y="2246808"/>
            <a:ext cx="609600" cy="609600"/>
          </a:xfrm>
          <a:prstGeom prst="rect">
            <a:avLst/>
          </a:prstGeom>
        </p:spPr>
      </p:pic>
      <p:pic>
        <p:nvPicPr>
          <p:cNvPr id="26" name="toi la yamad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642076" y="6102289"/>
            <a:ext cx="609600" cy="609600"/>
          </a:xfrm>
          <a:prstGeom prst="rect">
            <a:avLst/>
          </a:prstGeom>
        </p:spPr>
      </p:pic>
      <p:pic>
        <p:nvPicPr>
          <p:cNvPr id="27" name="toi la kim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38990" y="3644333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4" y="2145532"/>
            <a:ext cx="823094" cy="8230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4" y="3501718"/>
            <a:ext cx="962518" cy="782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" y="4778090"/>
            <a:ext cx="813889" cy="8138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56" y="6085572"/>
            <a:ext cx="838456" cy="77242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81695" y="121894"/>
            <a:ext cx="784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TẬP 1 :   NGHE VÀ CHỌN TÊN ĐÚNG CỦA CÁC NHÂN VẬT </a:t>
            </a:r>
          </a:p>
        </p:txBody>
      </p:sp>
    </p:spTree>
    <p:extLst>
      <p:ext uri="{BB962C8B-B14F-4D97-AF65-F5344CB8AC3E}">
        <p14:creationId xmlns:p14="http://schemas.microsoft.com/office/powerpoint/2010/main" val="8803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4242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4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4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93939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62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4697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72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25758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876661" y="1052808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お</a:t>
            </a:r>
            <a:endParaRPr lang="en-US" sz="3200" b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893439" y="2203498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か</a:t>
            </a:r>
            <a:endParaRPr lang="en-US" sz="3200" b="1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893439" y="3579293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き</a:t>
            </a:r>
            <a:endParaRPr lang="en-US" sz="3200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7927694" y="4737058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く</a:t>
            </a:r>
            <a:endParaRPr lang="en-US" sz="3200" b="1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8716955" y="944669"/>
            <a:ext cx="252368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のだ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8716955" y="2145532"/>
            <a:ext cx="252368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さとう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8716955" y="3471154"/>
            <a:ext cx="252368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あべ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8751210" y="4682988"/>
            <a:ext cx="245517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わん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2635349" y="992924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1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635349" y="2210572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2</a:t>
            </a:r>
            <a:endParaRPr lang="en-US" sz="3200" b="1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2635349" y="3536194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3</a:t>
            </a:r>
            <a:endParaRPr lang="en-US" sz="3200" b="1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619765" y="4737057"/>
            <a:ext cx="755006" cy="566141"/>
          </a:xfrm>
          <a:prstGeom prst="wedgeRoundRectCallout">
            <a:avLst>
              <a:gd name="adj1" fmla="val -46582"/>
              <a:gd name="adj2" fmla="val 11473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4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281695" y="121894"/>
            <a:ext cx="784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TẬP 2 :NỐI CÁC NHÂN VẬT ĐANG TRÒ CHUYỆN VỚI NHAU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61822" y="955640"/>
            <a:ext cx="252368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やまだ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61822" y="2156503"/>
            <a:ext cx="252368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きむ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61822" y="3482125"/>
            <a:ext cx="252368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むはんまの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cho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96077" y="4693959"/>
            <a:ext cx="2455178" cy="674280"/>
          </a:xfrm>
          <a:prstGeom prst="wedgeRoundRectCallout">
            <a:avLst>
              <a:gd name="adj1" fmla="val -31620"/>
              <a:gd name="adj2" fmla="val 1473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cho"/>
              </a:rPr>
              <a:t>Christina</a:t>
            </a:r>
          </a:p>
        </p:txBody>
      </p:sp>
      <p:pic>
        <p:nvPicPr>
          <p:cNvPr id="2" name="chao hoi - gioi thieu ten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17004" y="944669"/>
            <a:ext cx="609600" cy="609600"/>
          </a:xfrm>
          <a:prstGeom prst="rect">
            <a:avLst/>
          </a:prstGeom>
        </p:spPr>
      </p:pic>
      <p:pic>
        <p:nvPicPr>
          <p:cNvPr id="3" name="chao hoi - gioi thieu ten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17004" y="2210572"/>
            <a:ext cx="609600" cy="609600"/>
          </a:xfrm>
          <a:prstGeom prst="rect">
            <a:avLst/>
          </a:prstGeom>
        </p:spPr>
      </p:pic>
      <p:pic>
        <p:nvPicPr>
          <p:cNvPr id="25" name="chao hoi - gioi thieu ten 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17004" y="3536194"/>
            <a:ext cx="609600" cy="609600"/>
          </a:xfrm>
          <a:prstGeom prst="rect">
            <a:avLst/>
          </a:prstGeom>
        </p:spPr>
      </p:pic>
      <p:pic>
        <p:nvPicPr>
          <p:cNvPr id="26" name="chao hoi - gioi thieu ten 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21316" y="47153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4848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14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164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0678" y="105419"/>
            <a:ext cx="784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CÙNG XEM LẠI CÁCH NGƯỜI NHẬT GỌI TÊN NHAU</a:t>
            </a:r>
          </a:p>
        </p:txBody>
      </p:sp>
      <p:pic>
        <p:nvPicPr>
          <p:cNvPr id="5" name="CÁCH GỌI TÊN NGƯỜI KHÁ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7703" y="603675"/>
            <a:ext cx="5109605" cy="28741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89190" y="38070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さん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Kimura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きむら</a:t>
            </a:r>
            <a:r>
              <a:rPr lang="ja-JP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さん</a:t>
            </a:r>
            <a:endParaRPr lang="en-US" altLang="ja-JP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Tanaka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たなか</a:t>
            </a:r>
            <a:r>
              <a:rPr lang="ja-JP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さん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Noda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のだ</a:t>
            </a:r>
            <a:r>
              <a:rPr lang="ja-JP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さん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3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32455"/>
            <a:ext cx="12192000" cy="94239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MÌNH ĐẾN TỪ QUỐC GIA NÀO. </a:t>
            </a:r>
          </a:p>
        </p:txBody>
      </p:sp>
    </p:spTree>
    <p:extLst>
      <p:ext uri="{BB962C8B-B14F-4D97-AF65-F5344CB8AC3E}">
        <p14:creationId xmlns:p14="http://schemas.microsoft.com/office/powerpoint/2010/main" val="22389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ập tin:Flag of the People&amp;#39;s Republic of China.svg – Wikipedia tiếng Việ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821" y="1194459"/>
            <a:ext cx="1553205" cy="94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u học Nhật Bản - Tìm kiếm chương trình, học bổng và nộp đơn ngay trên  ApplyZo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447" y="4668124"/>
            <a:ext cx="1513084" cy="966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Vietnam Flag (Download SVG, PNG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5" name="AutoShape 8" descr="Vietnam Flag (Download SVG, PNG)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pic>
        <p:nvPicPr>
          <p:cNvPr id="1034" name="Picture 10" descr="Cờ Tổ quốc Việt Nam 70 cm x 100 cm | Shopee Việt Na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6" b="16812"/>
          <a:stretch/>
        </p:blipFill>
        <p:spPr bwMode="auto">
          <a:xfrm>
            <a:off x="5738391" y="2338468"/>
            <a:ext cx="1567294" cy="950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File:Flag of the Provisional Government of the Republic of Korea (1919).svg  - Wikimedia Comm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pic>
        <p:nvPicPr>
          <p:cNvPr id="1038" name="Picture 14" descr="Hàn Quốc – Wikipedia tiếng Việ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447" y="3569427"/>
            <a:ext cx="1499738" cy="949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ailand flag - Harrison Flagpoles Quality Digital Print Handsewn Eco-flag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821" y="38568"/>
            <a:ext cx="1551877" cy="92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33 Stars American Fla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19794"/>
          <a:stretch/>
        </p:blipFill>
        <p:spPr bwMode="auto">
          <a:xfrm>
            <a:off x="5722447" y="5879180"/>
            <a:ext cx="1567294" cy="94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0"/>
            <a:ext cx="5582816" cy="959336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１．タイ（たい）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206827"/>
            <a:ext cx="5582816" cy="959336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２．ちゅうごく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511" y="2365350"/>
            <a:ext cx="5582816" cy="959336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３．ベトナム（べとなむ）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AutoShape 6" descr="Vietnam Flag (Download SVG, PNG)"/>
          <p:cNvSpPr>
            <a:spLocks noChangeAspect="1" noChangeArrowheads="1"/>
          </p:cNvSpPr>
          <p:nvPr/>
        </p:nvSpPr>
        <p:spPr bwMode="auto">
          <a:xfrm>
            <a:off x="155575" y="32544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18" name="AutoShape 8" descr="Vietnam Flag (Download SVG, PNG)"/>
          <p:cNvSpPr>
            <a:spLocks noChangeAspect="1" noChangeArrowheads="1"/>
          </p:cNvSpPr>
          <p:nvPr/>
        </p:nvSpPr>
        <p:spPr bwMode="auto">
          <a:xfrm>
            <a:off x="307975" y="34068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19" name="AutoShape 12" descr="File:Flag of the Provisional Government of the Republic of Korea (1919).svg  - Wikimedia Commons"/>
          <p:cNvSpPr>
            <a:spLocks noChangeAspect="1" noChangeArrowheads="1"/>
          </p:cNvSpPr>
          <p:nvPr/>
        </p:nvSpPr>
        <p:spPr bwMode="auto">
          <a:xfrm>
            <a:off x="460375" y="35592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20" name="Rectangle 19"/>
          <p:cNvSpPr/>
          <p:nvPr/>
        </p:nvSpPr>
        <p:spPr>
          <a:xfrm>
            <a:off x="0" y="3559282"/>
            <a:ext cx="5582816" cy="959336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４．かんこく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738380"/>
            <a:ext cx="5582816" cy="959336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５．にほん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98664"/>
            <a:ext cx="5582816" cy="959336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６．アメリカ（あめりか）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702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697</Words>
  <Application>Microsoft Office PowerPoint</Application>
  <PresentationFormat>Widescreen</PresentationFormat>
  <Paragraphs>192</Paragraphs>
  <Slides>18</Slides>
  <Notes>0</Notes>
  <HiddenSlides>0</HiddenSlides>
  <MMClips>33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Kozuka Mincho Pr6N EL</vt:lpstr>
      <vt:lpstr>Mincho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 Inspiron</cp:lastModifiedBy>
  <cp:revision>115</cp:revision>
  <dcterms:created xsi:type="dcterms:W3CDTF">2021-09-05T18:57:35Z</dcterms:created>
  <dcterms:modified xsi:type="dcterms:W3CDTF">2022-05-31T01:39:10Z</dcterms:modified>
</cp:coreProperties>
</file>